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4" r:id="rId2"/>
    <p:sldId id="260" r:id="rId3"/>
    <p:sldId id="281" r:id="rId4"/>
    <p:sldId id="279" r:id="rId5"/>
    <p:sldId id="272" r:id="rId6"/>
    <p:sldId id="270" r:id="rId7"/>
    <p:sldId id="278" r:id="rId8"/>
    <p:sldId id="271" r:id="rId9"/>
    <p:sldId id="274" r:id="rId10"/>
    <p:sldId id="275" r:id="rId11"/>
    <p:sldId id="280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ndy" initials="C" lastIdx="1" clrIdx="0">
    <p:extLst>
      <p:ext uri="{19B8F6BF-5375-455C-9EA6-DF929625EA0E}">
        <p15:presenceInfo xmlns:p15="http://schemas.microsoft.com/office/powerpoint/2012/main" userId="Candy" providerId="None"/>
      </p:ext>
    </p:extLst>
  </p:cmAuthor>
  <p:cmAuthor id="2" name="施佑欣" initials="施佑欣" lastIdx="1" clrIdx="1">
    <p:extLst>
      <p:ext uri="{19B8F6BF-5375-455C-9EA6-DF929625EA0E}">
        <p15:presenceInfo xmlns:p15="http://schemas.microsoft.com/office/powerpoint/2012/main" userId="31dd728f92ce2e9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71" autoAdjust="0"/>
    <p:restoredTop sz="81825" autoAdjust="0"/>
  </p:normalViewPr>
  <p:slideViewPr>
    <p:cSldViewPr snapToGrid="0">
      <p:cViewPr varScale="1">
        <p:scale>
          <a:sx n="78" d="100"/>
          <a:sy n="78" d="100"/>
        </p:scale>
        <p:origin x="80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13C86-4C1D-4B3D-B84A-5EBDA98086B9}" type="datetimeFigureOut">
              <a:rPr lang="zh-TW" altLang="en-US" smtClean="0"/>
              <a:t>2019/7/18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332C4-194C-478D-A3BC-AF9385C46D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453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332C4-194C-478D-A3BC-AF9385C46D5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678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Tableau</a:t>
            </a:r>
            <a:r>
              <a:rPr lang="zh-TW" altLang="en-US" dirty="0"/>
              <a:t>這間公司的核心思想就是這句英文</a:t>
            </a:r>
            <a:r>
              <a:rPr lang="en-US" altLang="zh-TW" dirty="0"/>
              <a:t>”we…”</a:t>
            </a:r>
          </a:p>
          <a:p>
            <a:r>
              <a:rPr lang="zh-TW" altLang="en-US" dirty="0"/>
              <a:t>他們希望可以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332C4-194C-478D-A3BC-AF9385C46D5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289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332C4-194C-478D-A3BC-AF9385C46D5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7182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332C4-194C-478D-A3BC-AF9385C46D5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1245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332C4-194C-478D-A3BC-AF9385C46D5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259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Mapbox</a:t>
            </a:r>
            <a:r>
              <a:rPr lang="en-US" altLang="zh-TW" dirty="0"/>
              <a:t> Map : </a:t>
            </a:r>
            <a:r>
              <a:rPr lang="zh-TW" altLang="en-US" dirty="0"/>
              <a:t>申請帳號拿</a:t>
            </a:r>
            <a:r>
              <a:rPr lang="en-US" altLang="zh-TW" dirty="0"/>
              <a:t>token</a:t>
            </a:r>
          </a:p>
          <a:p>
            <a:r>
              <a:rPr lang="en-US" altLang="zh-TW" dirty="0"/>
              <a:t>WMS servers</a:t>
            </a:r>
          </a:p>
          <a:p>
            <a:r>
              <a:rPr lang="zh-TW" altLang="en-US" dirty="0"/>
              <a:t>其他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332C4-194C-478D-A3BC-AF9385C46D5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9518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332C4-194C-478D-A3BC-AF9385C46D5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5029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332C4-194C-478D-A3BC-AF9385C46D5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73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9B0F-FC7E-4FE8-B774-BA0FDC9037C1}" type="datetimeFigureOut">
              <a:rPr lang="zh-TW" altLang="en-US" smtClean="0"/>
              <a:t>2019/7/18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E1DB-6513-4B1A-A312-9DD2C48CEC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40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9B0F-FC7E-4FE8-B774-BA0FDC9037C1}" type="datetimeFigureOut">
              <a:rPr lang="zh-TW" altLang="en-US" smtClean="0"/>
              <a:t>2019/7/18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E1DB-6513-4B1A-A312-9DD2C48CEC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4171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9B0F-FC7E-4FE8-B774-BA0FDC9037C1}" type="datetimeFigureOut">
              <a:rPr lang="zh-TW" altLang="en-US" smtClean="0"/>
              <a:t>2019/7/18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E1DB-6513-4B1A-A312-9DD2C48CEC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2525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b="18483"/>
          <a:stretch>
            <a:fillRect/>
          </a:stretch>
        </p:blipFill>
        <p:spPr>
          <a:xfrm flipH="1">
            <a:off x="0" y="5777177"/>
            <a:ext cx="12192000" cy="1080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58198" y="6437312"/>
            <a:ext cx="1439334" cy="300304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91713" y="498916"/>
            <a:ext cx="11057579" cy="46166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spcBef>
                <a:spcPts val="800"/>
              </a:spcBef>
              <a:buSzTx/>
              <a:buFontTx/>
              <a:buNone/>
              <a:defRPr sz="3700">
                <a:solidFill>
                  <a:schemeClr val="accent5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924882" indent="-381185">
              <a:lnSpc>
                <a:spcPct val="80000"/>
              </a:lnSpc>
              <a:spcBef>
                <a:spcPts val="800"/>
              </a:spcBef>
              <a:buFontTx/>
              <a:defRPr sz="3700">
                <a:solidFill>
                  <a:schemeClr val="accent5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447071" indent="-358354">
              <a:lnSpc>
                <a:spcPct val="80000"/>
              </a:lnSpc>
              <a:spcBef>
                <a:spcPts val="800"/>
              </a:spcBef>
              <a:buFontTx/>
              <a:defRPr sz="3700">
                <a:solidFill>
                  <a:schemeClr val="accent5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2050494" indent="-418079">
              <a:lnSpc>
                <a:spcPct val="80000"/>
              </a:lnSpc>
              <a:spcBef>
                <a:spcPts val="800"/>
              </a:spcBef>
              <a:buFontTx/>
              <a:defRPr sz="3700">
                <a:solidFill>
                  <a:schemeClr val="accent5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595514" indent="-418079">
              <a:lnSpc>
                <a:spcPct val="80000"/>
              </a:lnSpc>
              <a:spcBef>
                <a:spcPts val="800"/>
              </a:spcBef>
              <a:buFontTx/>
              <a:defRPr sz="3700">
                <a:solidFill>
                  <a:schemeClr val="accent5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728513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9B0F-FC7E-4FE8-B774-BA0FDC9037C1}" type="datetimeFigureOut">
              <a:rPr lang="zh-TW" altLang="en-US" smtClean="0"/>
              <a:t>2019/7/18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E1DB-6513-4B1A-A312-9DD2C48CEC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376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9B0F-FC7E-4FE8-B774-BA0FDC9037C1}" type="datetimeFigureOut">
              <a:rPr lang="zh-TW" altLang="en-US" smtClean="0"/>
              <a:t>2019/7/18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E1DB-6513-4B1A-A312-9DD2C48CEC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79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9B0F-FC7E-4FE8-B774-BA0FDC9037C1}" type="datetimeFigureOut">
              <a:rPr lang="zh-TW" altLang="en-US" smtClean="0"/>
              <a:t>2019/7/18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E1DB-6513-4B1A-A312-9DD2C48CEC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43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9B0F-FC7E-4FE8-B774-BA0FDC9037C1}" type="datetimeFigureOut">
              <a:rPr lang="zh-TW" altLang="en-US" smtClean="0"/>
              <a:t>2019/7/18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E1DB-6513-4B1A-A312-9DD2C48CEC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671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9B0F-FC7E-4FE8-B774-BA0FDC9037C1}" type="datetimeFigureOut">
              <a:rPr lang="zh-TW" altLang="en-US" smtClean="0"/>
              <a:t>2019/7/18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E1DB-6513-4B1A-A312-9DD2C48CEC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15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9B0F-FC7E-4FE8-B774-BA0FDC9037C1}" type="datetimeFigureOut">
              <a:rPr lang="zh-TW" altLang="en-US" smtClean="0"/>
              <a:t>2019/7/18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E1DB-6513-4B1A-A312-9DD2C48CEC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0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9B0F-FC7E-4FE8-B774-BA0FDC9037C1}" type="datetimeFigureOut">
              <a:rPr lang="zh-TW" altLang="en-US" smtClean="0"/>
              <a:t>2019/7/18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E1DB-6513-4B1A-A312-9DD2C48CEC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593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9B0F-FC7E-4FE8-B774-BA0FDC9037C1}" type="datetimeFigureOut">
              <a:rPr lang="zh-TW" altLang="en-US" smtClean="0"/>
              <a:t>2019/7/18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AE1DB-6513-4B1A-A312-9DD2C48CEC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839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29B0F-FC7E-4FE8-B774-BA0FDC9037C1}" type="datetimeFigureOut">
              <a:rPr lang="zh-TW" altLang="en-US" smtClean="0"/>
              <a:t>2019/7/18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AE1DB-6513-4B1A-A312-9DD2C48CEC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38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bleau.com/about/blog/2019/2/tableau-7-years-leader-2019-gartner-magic-quadrant-10164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tif"/><Relationship Id="rId7" Type="http://schemas.openxmlformats.org/officeDocument/2006/relationships/image" Target="../media/image12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tif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t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gi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375" y="-28528"/>
            <a:ext cx="8731625" cy="682229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4753" y="806977"/>
            <a:ext cx="3460375" cy="60451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245038" y="5612840"/>
            <a:ext cx="3287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000" b="1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Fred Hsu</a:t>
            </a:r>
          </a:p>
          <a:p>
            <a:r>
              <a:rPr kumimoji="1" lang="en-US" altLang="zh-TW" sz="2000" b="1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Scientific Formosa Inc.</a:t>
            </a:r>
            <a:endParaRPr kumimoji="1" lang="zh-TW" altLang="en-US" sz="2000" b="1" dirty="0">
              <a:solidFill>
                <a:schemeClr val="bg1"/>
              </a:solidFill>
              <a:latin typeface="Microsoft Sans Serif" panose="020B0604020202020204" pitchFamily="34" charset="0"/>
              <a:ea typeface="Songti SC" panose="02010600040101010101" pitchFamily="2" charset="-122"/>
              <a:cs typeface="Microsoft Sans Serif" panose="020B0604020202020204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45038" y="1195381"/>
            <a:ext cx="323388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Tableau</a:t>
            </a:r>
          </a:p>
          <a:p>
            <a:pPr>
              <a:lnSpc>
                <a:spcPct val="150000"/>
              </a:lnSpc>
            </a:pPr>
            <a:r>
              <a:rPr lang="zh-TW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產品背景</a:t>
            </a:r>
            <a:endParaRPr lang="en-US" altLang="zh-TW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及特色介紹</a:t>
            </a:r>
            <a:endParaRPr lang="en-US" altLang="zh-TW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/>
              <a:t> </a:t>
            </a:r>
          </a:p>
        </p:txBody>
      </p:sp>
      <p:pic>
        <p:nvPicPr>
          <p:cNvPr id="12" name="圖片 3" descr="圖片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3123" y="122210"/>
            <a:ext cx="3074128" cy="6393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06255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3" descr="圖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7747" y="2440242"/>
            <a:ext cx="8234501" cy="17124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2269464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3" descr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7747" y="2440242"/>
            <a:ext cx="8234501" cy="171248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981500D-9B41-4921-B03A-A58F991EA5DB}"/>
              </a:ext>
            </a:extLst>
          </p:cNvPr>
          <p:cNvSpPr txBox="1"/>
          <p:nvPr/>
        </p:nvSpPr>
        <p:spPr>
          <a:xfrm>
            <a:off x="2127163" y="2166352"/>
            <a:ext cx="8035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200" b="1" dirty="0"/>
              <a:t>https://is.gd/n7K5lj</a:t>
            </a:r>
            <a:endParaRPr lang="zh-TW" altLang="en-US" sz="72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6947338-7CAB-4B7F-9118-554E0702F964}"/>
              </a:ext>
            </a:extLst>
          </p:cNvPr>
          <p:cNvSpPr txBox="1"/>
          <p:nvPr/>
        </p:nvSpPr>
        <p:spPr>
          <a:xfrm>
            <a:off x="698906" y="209676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rgbClr val="00206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資料集</a:t>
            </a:r>
            <a:endParaRPr lang="en-US" altLang="zh-TW" sz="2800" dirty="0">
              <a:solidFill>
                <a:srgbClr val="00B0F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41A62BB-77C9-4D60-90A6-340C7B1B67B0}"/>
              </a:ext>
            </a:extLst>
          </p:cNvPr>
          <p:cNvCxnSpPr/>
          <p:nvPr/>
        </p:nvCxnSpPr>
        <p:spPr>
          <a:xfrm flipV="1">
            <a:off x="693082" y="888730"/>
            <a:ext cx="10913851" cy="925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97024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2" descr="Picture Placeholder 2"/>
          <p:cNvPicPr>
            <a:picLocks noChangeAspect="1"/>
          </p:cNvPicPr>
          <p:nvPr/>
        </p:nvPicPr>
        <p:blipFill>
          <a:blip r:embed="rId3">
            <a:extLst/>
          </a:blip>
          <a:srcRect t="14843" b="14843"/>
          <a:stretch>
            <a:fillRect/>
          </a:stretch>
        </p:blipFill>
        <p:spPr>
          <a:xfrm>
            <a:off x="1587311" y="503652"/>
            <a:ext cx="9366831" cy="5268843"/>
          </a:xfrm>
          <a:prstGeom prst="rect">
            <a:avLst/>
          </a:prstGeom>
          <a:ln w="12700">
            <a:noFill/>
            <a:miter lim="400000"/>
          </a:ln>
        </p:spPr>
      </p:pic>
    </p:spTree>
    <p:extLst>
      <p:ext uri="{BB962C8B-B14F-4D97-AF65-F5344CB8AC3E}">
        <p14:creationId xmlns:p14="http://schemas.microsoft.com/office/powerpoint/2010/main" val="295614543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FCF1139-55F3-40A5-971C-5FDB57FEAC6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Tableau</a:t>
            </a:r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於</a:t>
            </a:r>
            <a:r>
              <a:rPr lang="en-US" altLang="zh-TW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2013~2019</a:t>
            </a:r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連續七年被</a:t>
            </a:r>
            <a:r>
              <a:rPr lang="en-US" altLang="zh-TW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Gartner</a:t>
            </a:r>
            <a:r>
              <a:rPr lang="zh-TW" altLang="en-US" sz="4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選為分析領先工具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00F2B3-FB7F-43EB-9BDC-7EBD01707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02" y="1698762"/>
            <a:ext cx="10515600" cy="36836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6ED8B5F-BDA2-4FA3-B116-B4E252FCCCAF}"/>
              </a:ext>
            </a:extLst>
          </p:cNvPr>
          <p:cNvSpPr/>
          <p:nvPr/>
        </p:nvSpPr>
        <p:spPr>
          <a:xfrm>
            <a:off x="3272269" y="5382454"/>
            <a:ext cx="8106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hlinkClick r:id="rId3"/>
              </a:rPr>
              <a:t>https://www.tableau.com/about/blog/2019/2/tableau-7-years-leader-2019-gartner-magic-quadrant-101644</a:t>
            </a:r>
            <a:endParaRPr lang="zh-TW" altLang="en-US" sz="14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BBE80C5-75E5-42F9-B76B-D0406C717209}"/>
              </a:ext>
            </a:extLst>
          </p:cNvPr>
          <p:cNvGrpSpPr/>
          <p:nvPr/>
        </p:nvGrpSpPr>
        <p:grpSpPr>
          <a:xfrm>
            <a:off x="3079985" y="729748"/>
            <a:ext cx="6032029" cy="6043742"/>
            <a:chOff x="3079985" y="729748"/>
            <a:chExt cx="6032029" cy="604374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8160228-05EE-431B-AB00-AB460CF2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9985" y="729748"/>
              <a:ext cx="6032029" cy="6043742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3EE2001-EAFF-4501-B569-0A561E8AEF0D}"/>
                </a:ext>
              </a:extLst>
            </p:cNvPr>
            <p:cNvSpPr/>
            <p:nvPr/>
          </p:nvSpPr>
          <p:spPr>
            <a:xfrm>
              <a:off x="6450227" y="6487297"/>
              <a:ext cx="1371600" cy="185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橢圓 8">
            <a:extLst>
              <a:ext uri="{FF2B5EF4-FFF2-40B4-BE49-F238E27FC236}">
                <a16:creationId xmlns:a16="http://schemas.microsoft.com/office/drawing/2014/main" id="{305A3949-2FD8-4685-BE31-260F89CB4C0F}"/>
              </a:ext>
            </a:extLst>
          </p:cNvPr>
          <p:cNvSpPr/>
          <p:nvPr/>
        </p:nvSpPr>
        <p:spPr>
          <a:xfrm>
            <a:off x="6833286" y="2162432"/>
            <a:ext cx="790833" cy="32127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5987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93082" y="40769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rgbClr val="00206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產品介紹</a:t>
            </a:r>
            <a:endParaRPr lang="en-US" altLang="zh-TW" sz="4000" dirty="0">
              <a:solidFill>
                <a:srgbClr val="00206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V="1">
            <a:off x="693082" y="1156643"/>
            <a:ext cx="10913851" cy="925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0" name="群組 29"/>
          <p:cNvGrpSpPr/>
          <p:nvPr/>
        </p:nvGrpSpPr>
        <p:grpSpPr>
          <a:xfrm>
            <a:off x="5805591" y="3812114"/>
            <a:ext cx="5801343" cy="1888107"/>
            <a:chOff x="5896873" y="2022581"/>
            <a:chExt cx="5801343" cy="1888107"/>
          </a:xfrm>
        </p:grpSpPr>
        <p:grpSp>
          <p:nvGrpSpPr>
            <p:cNvPr id="17" name="Group"/>
            <p:cNvGrpSpPr/>
            <p:nvPr/>
          </p:nvGrpSpPr>
          <p:grpSpPr>
            <a:xfrm>
              <a:off x="8610391" y="2022581"/>
              <a:ext cx="3087825" cy="1888107"/>
              <a:chOff x="0" y="0"/>
              <a:chExt cx="3087823" cy="1888106"/>
            </a:xfrm>
          </p:grpSpPr>
          <p:pic>
            <p:nvPicPr>
              <p:cNvPr id="18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3087823" cy="17240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9" name="Screen Shot 2018-05-06 at 11.38.28 PM.png" descr="Screen Shot 2018-05-06 at 11.38.28 PM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546961" y="1557905"/>
                <a:ext cx="1993901" cy="3302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0" name="Group"/>
            <p:cNvGrpSpPr/>
            <p:nvPr/>
          </p:nvGrpSpPr>
          <p:grpSpPr>
            <a:xfrm>
              <a:off x="5896873" y="2022582"/>
              <a:ext cx="3087824" cy="1863735"/>
              <a:chOff x="0" y="0"/>
              <a:chExt cx="3087822" cy="1863734"/>
            </a:xfrm>
          </p:grpSpPr>
          <p:pic>
            <p:nvPicPr>
              <p:cNvPr id="21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3087823" cy="17240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2" name="Screen Shot 2018-05-06 at 11.37.28 PM.png" descr="Screen Shot 2018-05-06 at 11.37.28 PM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78711" y="1558934"/>
                <a:ext cx="1930401" cy="3048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" name="群組 7"/>
          <p:cNvGrpSpPr/>
          <p:nvPr/>
        </p:nvGrpSpPr>
        <p:grpSpPr>
          <a:xfrm>
            <a:off x="1222904" y="3638298"/>
            <a:ext cx="2966197" cy="923330"/>
            <a:chOff x="1145462" y="4265685"/>
            <a:chExt cx="2966197" cy="923330"/>
          </a:xfrm>
        </p:grpSpPr>
        <p:sp>
          <p:nvSpPr>
            <p:cNvPr id="3" name="文字方塊 2"/>
            <p:cNvSpPr txBox="1"/>
            <p:nvPr/>
          </p:nvSpPr>
          <p:spPr>
            <a:xfrm>
              <a:off x="1145462" y="4404185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icrosoft Sans Serif" panose="020B0604020202020204" pitchFamily="34" charset="0"/>
                </a:rPr>
                <a:t>編輯</a:t>
              </a: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253458" y="4265685"/>
              <a:ext cx="18582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Clr>
                  <a:schemeClr val="accent2">
                    <a:lumMod val="75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資料前處理</a:t>
              </a:r>
            </a:p>
            <a:p>
              <a:pPr marL="285750" indent="-285750">
                <a:buClr>
                  <a:schemeClr val="accent2">
                    <a:lumMod val="75000"/>
                  </a:schemeClr>
                </a:buClr>
                <a:buFont typeface="Wingdings" panose="05000000000000000000" pitchFamily="2" charset="2"/>
                <a:buChar char="Ø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跨資料源整合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285750" indent="-285750"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互動式儀表板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6384302" y="2913526"/>
            <a:ext cx="4639731" cy="923330"/>
            <a:chOff x="6579066" y="4483372"/>
            <a:chExt cx="4639731" cy="923330"/>
          </a:xfrm>
        </p:grpSpPr>
        <p:sp>
          <p:nvSpPr>
            <p:cNvPr id="23" name="文字方塊 22"/>
            <p:cNvSpPr txBox="1"/>
            <p:nvPr/>
          </p:nvSpPr>
          <p:spPr>
            <a:xfrm>
              <a:off x="6579066" y="4621872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dirty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資源控管</a:t>
              </a:r>
              <a:endParaRPr lang="en-US" altLang="zh-TW" sz="36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8610391" y="4483372"/>
              <a:ext cx="26084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權限設計</a:t>
              </a:r>
            </a:p>
            <a:p>
              <a:pPr marL="342900" indent="-342900"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行動裝置互動</a:t>
              </a:r>
            </a:p>
            <a:p>
              <a:pPr marL="342900" indent="-342900">
                <a:buClr>
                  <a:srgbClr val="FF0000"/>
                </a:buClr>
                <a:buFont typeface="Wingdings" panose="05000000000000000000" pitchFamily="2" charset="2"/>
                <a:buChar char="Ø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共享資源、線上編輯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7626A05-CEE0-4748-A22A-8942C94761A9}"/>
              </a:ext>
            </a:extLst>
          </p:cNvPr>
          <p:cNvGrpSpPr/>
          <p:nvPr/>
        </p:nvGrpSpPr>
        <p:grpSpPr>
          <a:xfrm>
            <a:off x="402784" y="1704964"/>
            <a:ext cx="5536196" cy="1724035"/>
            <a:chOff x="684684" y="1651155"/>
            <a:chExt cx="5536196" cy="1724035"/>
          </a:xfrm>
        </p:grpSpPr>
        <p:grpSp>
          <p:nvGrpSpPr>
            <p:cNvPr id="24" name="Group"/>
            <p:cNvGrpSpPr/>
            <p:nvPr/>
          </p:nvGrpSpPr>
          <p:grpSpPr>
            <a:xfrm>
              <a:off x="684684" y="1701467"/>
              <a:ext cx="2820535" cy="1670937"/>
              <a:chOff x="143208" y="-1"/>
              <a:chExt cx="2723883" cy="1613395"/>
            </a:xfrm>
          </p:grpSpPr>
          <p:pic>
            <p:nvPicPr>
              <p:cNvPr id="25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43208" y="-1"/>
                <a:ext cx="2723883" cy="15208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" name="Screen Shot 2018-05-06 at 11.34.26 PM.png" descr="Screen Shot 2018-05-06 at 11.34.26 PM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641549" y="1346693"/>
                <a:ext cx="1727201" cy="2667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7" name="Group"/>
            <p:cNvGrpSpPr/>
            <p:nvPr/>
          </p:nvGrpSpPr>
          <p:grpSpPr>
            <a:xfrm>
              <a:off x="3326400" y="1651155"/>
              <a:ext cx="2894480" cy="1724035"/>
              <a:chOff x="0" y="0"/>
              <a:chExt cx="2894479" cy="1724034"/>
            </a:xfrm>
          </p:grpSpPr>
          <p:pic>
            <p:nvPicPr>
              <p:cNvPr id="28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2894480" cy="16160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9" name="Screen Shot 2018-05-06 at 11.34.13 PM.png" descr="Screen Shot 2018-05-06 at 11.34.13 PM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412189" y="1444634"/>
                <a:ext cx="2070101" cy="279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8031539A-2DF4-4597-A779-7F1F8A75F7EC}"/>
              </a:ext>
            </a:extLst>
          </p:cNvPr>
          <p:cNvSpPr/>
          <p:nvPr/>
        </p:nvSpPr>
        <p:spPr>
          <a:xfrm>
            <a:off x="693082" y="1755276"/>
            <a:ext cx="5243755" cy="3002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3066EA9-2D40-4F11-87D0-E4A641E80378}"/>
              </a:ext>
            </a:extLst>
          </p:cNvPr>
          <p:cNvSpPr/>
          <p:nvPr/>
        </p:nvSpPr>
        <p:spPr>
          <a:xfrm>
            <a:off x="6109075" y="2822076"/>
            <a:ext cx="5243755" cy="3002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7971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Shot 2018-05-07 at 12.18.22 AM.png" descr="Screen Shot 2018-05-07 at 12.18.2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082" y="1843488"/>
            <a:ext cx="10977132" cy="378549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字方塊 1"/>
          <p:cNvSpPr txBox="1"/>
          <p:nvPr/>
        </p:nvSpPr>
        <p:spPr>
          <a:xfrm>
            <a:off x="698906" y="209676"/>
            <a:ext cx="7430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視覺化資料前處理流程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Prep Builder</a:t>
            </a:r>
          </a:p>
        </p:txBody>
      </p:sp>
      <p:cxnSp>
        <p:nvCxnSpPr>
          <p:cNvPr id="10" name="直線接點 9"/>
          <p:cNvCxnSpPr/>
          <p:nvPr/>
        </p:nvCxnSpPr>
        <p:spPr>
          <a:xfrm flipV="1">
            <a:off x="693082" y="888730"/>
            <a:ext cx="10913851" cy="925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9CA2210-6698-4C74-A02C-67084B69C29D}"/>
              </a:ext>
            </a:extLst>
          </p:cNvPr>
          <p:cNvSpPr/>
          <p:nvPr/>
        </p:nvSpPr>
        <p:spPr>
          <a:xfrm>
            <a:off x="693082" y="1755276"/>
            <a:ext cx="1049221" cy="34218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AF509B-02AB-4245-BE6E-60D288C50F9D}"/>
              </a:ext>
            </a:extLst>
          </p:cNvPr>
          <p:cNvSpPr/>
          <p:nvPr/>
        </p:nvSpPr>
        <p:spPr>
          <a:xfrm>
            <a:off x="10650906" y="1755276"/>
            <a:ext cx="946248" cy="3412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3F65845-D876-46B4-8F9B-0BEE670590E0}"/>
              </a:ext>
            </a:extLst>
          </p:cNvPr>
          <p:cNvSpPr/>
          <p:nvPr/>
        </p:nvSpPr>
        <p:spPr>
          <a:xfrm>
            <a:off x="1970605" y="1764828"/>
            <a:ext cx="8422086" cy="34123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51AB7EE-9893-4C98-946D-B15C145BBEF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845810" y="3659439"/>
            <a:ext cx="146320" cy="331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Screen Shot 2018-05-07 at 12.19.58 AM.png" descr="Screen Shot 2018-05-07 at 12.19.58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62581" y="1157618"/>
            <a:ext cx="2166457" cy="25018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220346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98906" y="209676"/>
            <a:ext cx="8137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rgbClr val="00206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友善操作介面</a:t>
            </a:r>
            <a:r>
              <a:rPr lang="en-US" altLang="zh-TW" sz="4000" dirty="0">
                <a:solidFill>
                  <a:srgbClr val="00206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&amp;</a:t>
            </a:r>
            <a:r>
              <a:rPr lang="zh-TW" altLang="en-US" sz="4000" dirty="0">
                <a:solidFill>
                  <a:srgbClr val="00206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線上編輯功能 </a:t>
            </a:r>
            <a:r>
              <a:rPr lang="en-US" altLang="zh-TW" sz="2800" dirty="0">
                <a:solidFill>
                  <a:srgbClr val="00B0F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Desktop</a:t>
            </a:r>
          </a:p>
        </p:txBody>
      </p:sp>
      <p:cxnSp>
        <p:nvCxnSpPr>
          <p:cNvPr id="10" name="直線接點 9"/>
          <p:cNvCxnSpPr/>
          <p:nvPr/>
        </p:nvCxnSpPr>
        <p:spPr>
          <a:xfrm flipV="1">
            <a:off x="693082" y="888730"/>
            <a:ext cx="10913851" cy="925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圖片 1" descr="圖片 1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6935" y="980343"/>
            <a:ext cx="8186144" cy="5251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15881" y="1385958"/>
            <a:ext cx="7853954" cy="49087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449077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134BF42-E9C7-48A9-A94B-A165C45F3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819" y="1075991"/>
            <a:ext cx="8820361" cy="5140588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698906" y="209676"/>
            <a:ext cx="7282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rgbClr val="00206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快速且多樣化的地理圖資 </a:t>
            </a:r>
            <a:r>
              <a:rPr lang="en-US" altLang="zh-TW" sz="2800" dirty="0">
                <a:solidFill>
                  <a:srgbClr val="00B0F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Desktop</a:t>
            </a:r>
          </a:p>
        </p:txBody>
      </p:sp>
      <p:cxnSp>
        <p:nvCxnSpPr>
          <p:cNvPr id="10" name="直線接點 9"/>
          <p:cNvCxnSpPr/>
          <p:nvPr/>
        </p:nvCxnSpPr>
        <p:spPr>
          <a:xfrm flipV="1">
            <a:off x="693082" y="888730"/>
            <a:ext cx="10913851" cy="925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rcRect l="26747" t="25268" r="29556" b="25296"/>
          <a:stretch>
            <a:fillRect/>
          </a:stretch>
        </p:blipFill>
        <p:spPr>
          <a:xfrm>
            <a:off x="1353000" y="1167672"/>
            <a:ext cx="1227848" cy="1389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3083" y="1136457"/>
            <a:ext cx="1451491" cy="1451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圖片 5" descr="圖片 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9352" y="2575129"/>
            <a:ext cx="5068081" cy="3089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圖片 7" descr="圖片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459883" y="1075991"/>
            <a:ext cx="3836885" cy="3567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2" descr="Picture 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769725" y="2876425"/>
            <a:ext cx="4714002" cy="3139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33187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98906" y="209676"/>
            <a:ext cx="4828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rgbClr val="00206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互動式儀表板 </a:t>
            </a:r>
            <a:r>
              <a:rPr lang="en-US" altLang="zh-TW" sz="2800" dirty="0">
                <a:solidFill>
                  <a:srgbClr val="00B0F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Desktop</a:t>
            </a:r>
          </a:p>
        </p:txBody>
      </p:sp>
      <p:cxnSp>
        <p:nvCxnSpPr>
          <p:cNvPr id="10" name="直線接點 9"/>
          <p:cNvCxnSpPr/>
          <p:nvPr/>
        </p:nvCxnSpPr>
        <p:spPr>
          <a:xfrm flipV="1">
            <a:off x="693082" y="888730"/>
            <a:ext cx="10913851" cy="925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圖片 1" descr="圖片 1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6138" y="977969"/>
            <a:ext cx="9467738" cy="49568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978445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698906" y="209676"/>
            <a:ext cx="7300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rgbClr val="00206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發佈分享</a:t>
            </a:r>
            <a:r>
              <a:rPr lang="en-US" altLang="zh-TW" sz="4000" dirty="0">
                <a:solidFill>
                  <a:srgbClr val="00206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&amp;</a:t>
            </a:r>
            <a:r>
              <a:rPr lang="zh-TW" altLang="en-US" sz="4000" dirty="0">
                <a:solidFill>
                  <a:srgbClr val="00206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權限管理 </a:t>
            </a:r>
            <a:r>
              <a:rPr lang="en-US" altLang="zh-TW" sz="2800" dirty="0">
                <a:solidFill>
                  <a:srgbClr val="00B0F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Server &amp; Online</a:t>
            </a:r>
          </a:p>
        </p:txBody>
      </p:sp>
      <p:cxnSp>
        <p:nvCxnSpPr>
          <p:cNvPr id="10" name="直線接點 9"/>
          <p:cNvCxnSpPr/>
          <p:nvPr/>
        </p:nvCxnSpPr>
        <p:spPr>
          <a:xfrm flipV="1">
            <a:off x="693082" y="888730"/>
            <a:ext cx="10913851" cy="925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933" y="1577038"/>
            <a:ext cx="9235730" cy="443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1157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11236</TotalTime>
  <Words>144</Words>
  <Application>Microsoft Office PowerPoint</Application>
  <PresentationFormat>寬螢幕</PresentationFormat>
  <Paragraphs>37</Paragraphs>
  <Slides>11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2" baseType="lpstr">
      <vt:lpstr>Helvetica Light</vt:lpstr>
      <vt:lpstr>Songti SC</vt:lpstr>
      <vt:lpstr>微軟正黑體</vt:lpstr>
      <vt:lpstr>新細明體</vt:lpstr>
      <vt:lpstr>標楷體</vt:lpstr>
      <vt:lpstr>Arial</vt:lpstr>
      <vt:lpstr>Calibri</vt:lpstr>
      <vt:lpstr>Calibri Light</vt:lpstr>
      <vt:lpstr>Microsoft Sans Serif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蔡昊宸</dc:creator>
  <cp:lastModifiedBy>Fred</cp:lastModifiedBy>
  <cp:revision>127</cp:revision>
  <dcterms:created xsi:type="dcterms:W3CDTF">2018-06-18T06:10:59Z</dcterms:created>
  <dcterms:modified xsi:type="dcterms:W3CDTF">2019-07-18T03:45:58Z</dcterms:modified>
</cp:coreProperties>
</file>